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8" r:id="rId2"/>
    <p:sldMasterId id="2147483659" r:id="rId3"/>
    <p:sldMasterId id="2147483661" r:id="rId4"/>
    <p:sldMasterId id="2147483663" r:id="rId5"/>
    <p:sldMasterId id="2147483665" r:id="rId6"/>
    <p:sldMasterId id="2147483667" r:id="rId7"/>
    <p:sldMasterId id="2147483673" r:id="rId8"/>
    <p:sldMasterId id="2147483675" r:id="rId9"/>
    <p:sldMasterId id="2147483677" r:id="rId10"/>
    <p:sldMasterId id="2147483692" r:id="rId11"/>
    <p:sldMasterId id="2147483694" r:id="rId12"/>
    <p:sldMasterId id="2147483696" r:id="rId13"/>
    <p:sldMasterId id="2147483698" r:id="rId14"/>
    <p:sldMasterId id="2147483701" r:id="rId15"/>
    <p:sldMasterId id="2147483703" r:id="rId16"/>
    <p:sldMasterId id="2147483709" r:id="rId17"/>
    <p:sldMasterId id="2147483711" r:id="rId18"/>
    <p:sldMasterId id="2147483714" r:id="rId19"/>
    <p:sldMasterId id="2147483718" r:id="rId20"/>
  </p:sldMasterIdLst>
  <p:notesMasterIdLst>
    <p:notesMasterId r:id="rId34"/>
  </p:notesMasterIdLst>
  <p:sldIdLst>
    <p:sldId id="343" r:id="rId21"/>
    <p:sldId id="405" r:id="rId22"/>
    <p:sldId id="406" r:id="rId23"/>
    <p:sldId id="408" r:id="rId24"/>
    <p:sldId id="409" r:id="rId25"/>
    <p:sldId id="410" r:id="rId26"/>
    <p:sldId id="412" r:id="rId27"/>
    <p:sldId id="418" r:id="rId28"/>
    <p:sldId id="414" r:id="rId29"/>
    <p:sldId id="415" r:id="rId30"/>
    <p:sldId id="416" r:id="rId31"/>
    <p:sldId id="417" r:id="rId32"/>
    <p:sldId id="41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33FF"/>
    <a:srgbClr val="C8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howGuides="1">
      <p:cViewPr varScale="1">
        <p:scale>
          <a:sx n="73" d="100"/>
          <a:sy n="73" d="100"/>
        </p:scale>
        <p:origin x="1068" y="72"/>
      </p:cViewPr>
      <p:guideLst>
        <p:guide orient="horz" pos="70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6.xml"/><Relationship Id="rId21" Type="http://schemas.openxmlformats.org/officeDocument/2006/relationships/slide" Target="slides/slide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33" Type="http://schemas.openxmlformats.org/officeDocument/2006/relationships/slide" Target="slides/slide13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3DE56-3DB8-42F1-9AAF-B569BA69308B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B6041-2A24-4E54-AD6A-B9F5E4B77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13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3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DB7A-6B9D-43EB-99E4-A3A9B7B322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E1E4B-E836-47DA-945C-0DE12A5EB1F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6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52705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98500" y="1911350"/>
            <a:ext cx="7772400" cy="49466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E43C8-224B-4775-A1C8-8A23EAF3E4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69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911350"/>
            <a:ext cx="3810000" cy="494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911350"/>
            <a:ext cx="3810000" cy="494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39E42-87F5-42C1-AA82-B8D7ABED69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648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092B2-CB83-406B-AE72-AF661E0A37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77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theme" Target="../theme/theme16.xml"/><Relationship Id="rId4" Type="http://schemas.openxmlformats.org/officeDocument/2006/relationships/slideLayout" Target="../slideLayouts/slideLayout5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entry-slide-content-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31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84800-6692-4F7A-844A-C16EE7CAB8D0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dirty="0">
                <a:solidFill>
                  <a:srgbClr val="FFFFFF"/>
                </a:solidFill>
              </a:rPr>
              <a:t>, date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8" descr="entry-slide-content-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CA0B88-0A52-4D2E-93D1-C5B7E15B7FE4}" type="slidenum">
              <a:rPr lang="en-US" smtClean="0"/>
              <a:pPr>
                <a:defRPr/>
              </a:pPr>
              <a:t>‹#›</a:t>
            </a:fld>
            <a:r>
              <a:rPr lang="en-US" dirty="0"/>
              <a:t>, date</a:t>
            </a:r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20DB7A-6B9D-43EB-99E4-A3A9B7B32277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12/10/2020</a:t>
            </a:fld>
            <a:endParaRPr lang="en-GB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584800-6692-4F7A-844A-C16EE7CAB8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</a:rPr>
              <a:t>, date</a:t>
            </a: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418-B570-4A3F-A61B-EE2A133EDD3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FDE3-C67D-40EB-9325-41D55C1E919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7983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5707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DB7A-6B9D-43EB-99E4-A3A9B7B322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1E4B-E836-47DA-945C-0DE12A5EB1F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0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9" r:id="rId2"/>
    <p:sldLayoutId id="2147483720" r:id="rId3"/>
    <p:sldLayoutId id="214748372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A1E9C-0957-4E85-81F4-7A2C0073F1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7EFBD-9E61-41A4-AFBE-57BA740CD7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1221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8" descr="entry-slide-content-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CA0B88-0A52-4D2E-93D1-C5B7E15B7FE4}" type="slidenum">
              <a:rPr lang="en-US" smtClean="0"/>
              <a:pPr>
                <a:defRPr/>
              </a:pPr>
              <a:t>‹#›</a:t>
            </a:fld>
            <a:r>
              <a:rPr lang="en-US" dirty="0"/>
              <a:t>, date</a:t>
            </a:r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2661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22963-F9FE-4858-9473-8F15AB9E033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862D-4293-4E2F-B57C-905E1A9A346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2187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5124" name="Picture 4" descr="ii-600bl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16913" y="1412875"/>
            <a:ext cx="3429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68313" y="1628775"/>
            <a:ext cx="7775575" cy="0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3333FF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3333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3333F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33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8" descr="entry-slide-content-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CA0B88-0A52-4D2E-93D1-C5B7E15B7FE4}" type="slidenum">
              <a:rPr lang="en-US" smtClean="0"/>
              <a:pPr>
                <a:defRPr/>
              </a:pPr>
              <a:t>‹#›</a:t>
            </a:fld>
            <a:r>
              <a:rPr lang="en-US" dirty="0"/>
              <a:t>, date</a:t>
            </a:r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1967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6146-3363-4558-A32D-2531F942F3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4DA1-7BA7-4939-89CA-98BBC07F43E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DB7A-6B9D-43EB-99E4-A3A9B7B322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FFBF-99BE-49C9-8705-B5D8EEFB0D9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DB7A-6B9D-43EB-99E4-A3A9B7B322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FFBF-99BE-49C9-8705-B5D8EEFB0D9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026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3013" y="1844824"/>
            <a:ext cx="6630987" cy="1470025"/>
          </a:xfrm>
        </p:spPr>
        <p:txBody>
          <a:bodyPr/>
          <a:lstStyle/>
          <a:p>
            <a:pPr algn="l"/>
            <a:r>
              <a:rPr lang="en-US" sz="2800" b="1" dirty="0">
                <a:latin typeface="TH SarabunPSK"/>
                <a:ea typeface="MS Mincho"/>
              </a:rPr>
              <a:t>Activities, sectors and control technologies in GAINS </a:t>
            </a:r>
          </a:p>
        </p:txBody>
      </p:sp>
      <p:sp>
        <p:nvSpPr>
          <p:cNvPr id="5" name="Subtitle 4"/>
          <p:cNvSpPr txBox="1">
            <a:spLocks/>
          </p:cNvSpPr>
          <p:nvPr/>
        </p:nvSpPr>
        <p:spPr bwMode="auto">
          <a:xfrm>
            <a:off x="2513013" y="4077072"/>
            <a:ext cx="64087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0" rIns="4572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rgbClr val="0033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en-US" sz="1800" dirty="0"/>
              <a:t>Janusz Cofala, Zbigniew Klimont</a:t>
            </a:r>
            <a:br>
              <a:rPr lang="en-US" sz="14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14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4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851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911350"/>
            <a:ext cx="7772400" cy="4633913"/>
          </a:xfrm>
        </p:spPr>
        <p:txBody>
          <a:bodyPr/>
          <a:lstStyle/>
          <a:p>
            <a:pPr eaLnBrk="1" hangingPunct="1"/>
            <a:r>
              <a:rPr lang="en-US" altLang="en-US" dirty="0"/>
              <a:t>For stationary sources</a:t>
            </a:r>
          </a:p>
          <a:p>
            <a:pPr lvl="1" eaLnBrk="1" hangingPunct="1"/>
            <a:r>
              <a:rPr lang="en-US" altLang="en-US" dirty="0"/>
              <a:t>Combustion modifications		20 -  65 %</a:t>
            </a:r>
          </a:p>
          <a:p>
            <a:pPr lvl="1" eaLnBrk="1" hangingPunct="1"/>
            <a:r>
              <a:rPr lang="en-US" altLang="en-US" dirty="0"/>
              <a:t>SNCR				70 %</a:t>
            </a:r>
          </a:p>
          <a:p>
            <a:pPr lvl="1" eaLnBrk="1" hangingPunct="1"/>
            <a:r>
              <a:rPr lang="en-US" altLang="en-US" dirty="0"/>
              <a:t>SCR				80 %</a:t>
            </a:r>
          </a:p>
          <a:p>
            <a:pPr eaLnBrk="1" hangingPunct="1"/>
            <a:r>
              <a:rPr lang="en-US" altLang="en-US" dirty="0"/>
              <a:t>For mobile sources</a:t>
            </a:r>
          </a:p>
          <a:p>
            <a:pPr lvl="1" eaLnBrk="1" hangingPunct="1"/>
            <a:r>
              <a:rPr lang="en-US" altLang="en-US" dirty="0"/>
              <a:t>Road: Euro stages			30 - 98 %</a:t>
            </a:r>
          </a:p>
          <a:p>
            <a:pPr lvl="1" eaLnBrk="1" hangingPunct="1"/>
            <a:r>
              <a:rPr lang="en-US" altLang="en-US" dirty="0"/>
              <a:t>Non-road: Euro equivalents		30 – 98 %</a:t>
            </a:r>
          </a:p>
          <a:p>
            <a:pPr lvl="1" eaLnBrk="1" hangingPunct="1"/>
            <a:r>
              <a:rPr lang="en-US" altLang="en-US" dirty="0"/>
              <a:t>Seagoing ships:</a:t>
            </a:r>
          </a:p>
          <a:p>
            <a:pPr lvl="2" eaLnBrk="1" hangingPunct="1"/>
            <a:r>
              <a:rPr lang="en-US" altLang="en-US" dirty="0"/>
              <a:t>Combustion modification	50 %</a:t>
            </a:r>
          </a:p>
          <a:p>
            <a:pPr lvl="2" eaLnBrk="1" hangingPunct="1"/>
            <a:r>
              <a:rPr lang="en-US" altLang="en-US" dirty="0"/>
              <a:t>SCR				85 %</a:t>
            </a:r>
            <a:endParaRPr lang="en-GB" altLang="en-US" dirty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003399"/>
                </a:solidFill>
              </a:rPr>
              <a:t>Main emission control options for NO</a:t>
            </a:r>
            <a:r>
              <a:rPr lang="en-US" altLang="en-US" sz="2000" b="1" dirty="0">
                <a:solidFill>
                  <a:srgbClr val="003399"/>
                </a:solidFill>
              </a:rPr>
              <a:t>x</a:t>
            </a:r>
            <a:r>
              <a:rPr lang="en-US" altLang="en-US" sz="2800" b="1" dirty="0">
                <a:solidFill>
                  <a:srgbClr val="003399"/>
                </a:solidFill>
              </a:rPr>
              <a:t> </a:t>
            </a:r>
            <a:br>
              <a:rPr lang="en-US" altLang="en-US" sz="2800" b="1" dirty="0">
                <a:solidFill>
                  <a:srgbClr val="003399"/>
                </a:solidFill>
              </a:rPr>
            </a:br>
            <a:r>
              <a:rPr lang="en-US" altLang="en-US" sz="2800" b="1" dirty="0">
                <a:solidFill>
                  <a:srgbClr val="003399"/>
                </a:solidFill>
              </a:rPr>
              <a:t> </a:t>
            </a:r>
            <a:r>
              <a:rPr lang="en-US" altLang="en-US" sz="2000" b="1" dirty="0">
                <a:solidFill>
                  <a:srgbClr val="003399"/>
                </a:solidFill>
              </a:rPr>
              <a:t>400 options considered in RAINS</a:t>
            </a:r>
            <a:endParaRPr lang="en-GB" altLang="en-US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3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For stationary sources</a:t>
            </a:r>
          </a:p>
          <a:p>
            <a:pPr lvl="1" eaLnBrk="1" hangingPunct="1"/>
            <a:r>
              <a:rPr lang="en-US" altLang="en-US" dirty="0"/>
              <a:t>Cyclones, ESPs, fabric filters, wet scrubbers, </a:t>
            </a:r>
          </a:p>
          <a:p>
            <a:pPr lvl="1" eaLnBrk="1" hangingPunct="1"/>
            <a:r>
              <a:rPr lang="en-US" altLang="en-US" dirty="0"/>
              <a:t>Improved and new boilers and stoves in the residential and commercial sectors </a:t>
            </a:r>
          </a:p>
          <a:p>
            <a:pPr lvl="1" eaLnBrk="1" hangingPunct="1"/>
            <a:r>
              <a:rPr lang="en-US" altLang="en-US" dirty="0"/>
              <a:t>Good practices</a:t>
            </a:r>
          </a:p>
          <a:p>
            <a:pPr eaLnBrk="1" hangingPunct="1"/>
            <a:r>
              <a:rPr lang="en-US" altLang="en-US" dirty="0"/>
              <a:t>For mobile sources</a:t>
            </a:r>
          </a:p>
          <a:p>
            <a:pPr lvl="1" eaLnBrk="1" hangingPunct="1"/>
            <a:r>
              <a:rPr lang="en-US" altLang="en-US" dirty="0"/>
              <a:t>Same as for NO</a:t>
            </a:r>
            <a:r>
              <a:rPr lang="en-US" altLang="en-US" sz="1400" dirty="0"/>
              <a:t>x</a:t>
            </a: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003399"/>
                </a:solidFill>
              </a:rPr>
              <a:t>Main emission control options for PM </a:t>
            </a:r>
            <a:br>
              <a:rPr lang="en-US" altLang="en-US" sz="2800" b="1" dirty="0">
                <a:solidFill>
                  <a:srgbClr val="003399"/>
                </a:solidFill>
              </a:rPr>
            </a:br>
            <a:r>
              <a:rPr lang="en-US" altLang="en-US" sz="2800" b="1" dirty="0">
                <a:solidFill>
                  <a:srgbClr val="003399"/>
                </a:solidFill>
              </a:rPr>
              <a:t> </a:t>
            </a:r>
            <a:r>
              <a:rPr lang="en-US" altLang="en-US" sz="2000" b="1" dirty="0">
                <a:solidFill>
                  <a:srgbClr val="003399"/>
                </a:solidFill>
              </a:rPr>
              <a:t>850 options considered in GAINS</a:t>
            </a:r>
            <a:endParaRPr lang="en-GB" altLang="en-US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73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44550" y="228600"/>
            <a:ext cx="7773988" cy="11430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003399"/>
                </a:solidFill>
              </a:rPr>
              <a:t>Major abatement measures for VOC</a:t>
            </a:r>
            <a:br>
              <a:rPr lang="en-US" altLang="en-US" sz="2800" b="1" dirty="0">
                <a:solidFill>
                  <a:srgbClr val="003399"/>
                </a:solidFill>
              </a:rPr>
            </a:br>
            <a:r>
              <a:rPr lang="en-US" altLang="en-US" sz="2800" b="1" dirty="0">
                <a:solidFill>
                  <a:srgbClr val="003399"/>
                </a:solidFill>
              </a:rPr>
              <a:t> </a:t>
            </a:r>
            <a:r>
              <a:rPr lang="en-US" altLang="en-US" sz="2000" b="1" dirty="0">
                <a:solidFill>
                  <a:srgbClr val="003399"/>
                </a:solidFill>
              </a:rPr>
              <a:t>500 options considered in GAINS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55850"/>
            <a:ext cx="7299325" cy="3962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dirty="0"/>
              <a:t>Basic emission management techniques:</a:t>
            </a:r>
            <a:br>
              <a:rPr lang="en-US" altLang="en-US" dirty="0"/>
            </a:br>
            <a:r>
              <a:rPr lang="en-US" altLang="en-US" b="0" i="1" dirty="0"/>
              <a:t>good housekeeping, regular maintenance programs, process modification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dirty="0"/>
              <a:t>Solvent substitution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dirty="0"/>
              <a:t>End-of-pipe techniques: </a:t>
            </a:r>
            <a:br>
              <a:rPr lang="en-US" altLang="en-US" dirty="0"/>
            </a:br>
            <a:r>
              <a:rPr lang="en-US" altLang="en-US" b="0" i="1" dirty="0"/>
              <a:t>thermal and catalytic incineration, carbon adsorption, etc.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dirty="0"/>
              <a:t>Combination of these measures</a:t>
            </a:r>
          </a:p>
        </p:txBody>
      </p:sp>
    </p:spTree>
    <p:extLst>
      <p:ext uri="{BB962C8B-B14F-4D97-AF65-F5344CB8AC3E}">
        <p14:creationId xmlns:p14="http://schemas.microsoft.com/office/powerpoint/2010/main" val="2116707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228600"/>
            <a:ext cx="8194675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Major abatement measures for NH</a:t>
            </a:r>
            <a:r>
              <a:rPr lang="en-US" altLang="en-US" sz="20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3</a:t>
            </a:r>
            <a:br>
              <a:rPr lang="en-US" altLang="en-US" sz="28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</a:br>
            <a:r>
              <a:rPr lang="en-US" altLang="en-US" sz="20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 110 options considered in GAINS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59632" y="1988840"/>
            <a:ext cx="8153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har char="•"/>
              <a:defRPr sz="2000" b="1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b="0" dirty="0">
                <a:solidFill>
                  <a:schemeClr val="tx1"/>
                </a:solidFill>
                <a:latin typeface="+mn-lt"/>
              </a:rPr>
              <a:t>Low nitrogen feed (dietary changes):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b="0" dirty="0" err="1">
                <a:solidFill>
                  <a:schemeClr val="tx1"/>
                </a:solidFill>
                <a:latin typeface="+mn-lt"/>
              </a:rPr>
              <a:t>Biofiltration</a:t>
            </a:r>
            <a:r>
              <a:rPr lang="en-US" altLang="en-US" b="0" dirty="0">
                <a:solidFill>
                  <a:schemeClr val="tx1"/>
                </a:solidFill>
                <a:latin typeface="+mn-lt"/>
              </a:rPr>
              <a:t> (air purification)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b="0" dirty="0">
                <a:solidFill>
                  <a:schemeClr val="tx1"/>
                </a:solidFill>
                <a:latin typeface="+mn-lt"/>
              </a:rPr>
              <a:t>Housing adaptation: </a:t>
            </a:r>
            <a:br>
              <a:rPr lang="en-US" altLang="en-US" b="0" dirty="0">
                <a:solidFill>
                  <a:schemeClr val="tx1"/>
                </a:solidFill>
                <a:latin typeface="+mn-lt"/>
              </a:rPr>
            </a:br>
            <a:r>
              <a:rPr lang="en-US" altLang="en-US" b="0" i="1" dirty="0">
                <a:solidFill>
                  <a:schemeClr val="tx1"/>
                </a:solidFill>
                <a:latin typeface="+mn-lt"/>
              </a:rPr>
              <a:t>low emission housing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b="0" dirty="0">
                <a:solidFill>
                  <a:schemeClr val="tx1"/>
                </a:solidFill>
                <a:latin typeface="+mn-lt"/>
              </a:rPr>
              <a:t>Covered outdoor storage of manure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b="0" dirty="0">
                <a:solidFill>
                  <a:schemeClr val="tx1"/>
                </a:solidFill>
                <a:latin typeface="+mn-lt"/>
              </a:rPr>
              <a:t>Low ammonia application techniques:</a:t>
            </a:r>
            <a:br>
              <a:rPr lang="en-US" altLang="en-US" b="0" dirty="0">
                <a:solidFill>
                  <a:schemeClr val="tx1"/>
                </a:solidFill>
                <a:latin typeface="+mn-lt"/>
              </a:rPr>
            </a:br>
            <a:r>
              <a:rPr lang="en-US" altLang="en-US" b="0" i="1" dirty="0">
                <a:solidFill>
                  <a:schemeClr val="tx1"/>
                </a:solidFill>
                <a:latin typeface="+mn-lt"/>
              </a:rPr>
              <a:t>efficient application of manure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b="0" dirty="0">
                <a:solidFill>
                  <a:schemeClr val="tx1"/>
                </a:solidFill>
                <a:latin typeface="+mn-lt"/>
              </a:rPr>
              <a:t>Incineration of poultry manure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b="0" dirty="0">
                <a:solidFill>
                  <a:schemeClr val="tx1"/>
                </a:solidFill>
                <a:latin typeface="+mn-lt"/>
              </a:rPr>
              <a:t>Urea substitution</a:t>
            </a:r>
          </a:p>
        </p:txBody>
      </p:sp>
    </p:spTree>
    <p:extLst>
      <p:ext uri="{BB962C8B-B14F-4D97-AF65-F5344CB8AC3E}">
        <p14:creationId xmlns:p14="http://schemas.microsoft.com/office/powerpoint/2010/main" val="256842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228600"/>
            <a:ext cx="7773987" cy="11430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800" b="1" dirty="0">
                <a:solidFill>
                  <a:srgbClr val="003399"/>
                </a:solidFill>
              </a:rPr>
              <a:t>Criteria for aggregation of emission sources</a:t>
            </a:r>
            <a:endParaRPr lang="en-US" altLang="en-US" sz="2800" b="1" dirty="0">
              <a:solidFill>
                <a:srgbClr val="003399"/>
              </a:solidFill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611560" y="1484784"/>
            <a:ext cx="780256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GB" altLang="en-US" b="1" dirty="0">
              <a:solidFill>
                <a:srgbClr val="0000FF"/>
              </a:solidFill>
            </a:endParaRPr>
          </a:p>
          <a:p>
            <a:pPr>
              <a:spcBef>
                <a:spcPts val="1200"/>
              </a:spcBef>
            </a:pPr>
            <a:r>
              <a:rPr lang="en-GB" altLang="en-US" sz="2000" dirty="0">
                <a:latin typeface="+mn-lt"/>
              </a:rPr>
              <a:t>GAINS applies five criteria: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n-lt"/>
              </a:rPr>
              <a:t> Importance of a source (&gt;0.5 percent in a country)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n-lt"/>
              </a:rPr>
              <a:t> Possibility for using uniform activity rates and emission factors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n-lt"/>
              </a:rPr>
              <a:t> Possibility of establishing plausible forecasts of future activity levels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n-lt"/>
              </a:rPr>
              <a:t> Availability and applicability of “similar” control technologies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+mn-lt"/>
              </a:rPr>
              <a:t> Availability of relevant data </a:t>
            </a:r>
          </a:p>
        </p:txBody>
      </p:sp>
    </p:spTree>
    <p:extLst>
      <p:ext uri="{BB962C8B-B14F-4D97-AF65-F5344CB8AC3E}">
        <p14:creationId xmlns:p14="http://schemas.microsoft.com/office/powerpoint/2010/main" val="33624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solidFill>
                  <a:srgbClr val="003399"/>
                </a:solidFill>
              </a:rPr>
              <a:t>Macroeconomic parameters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7624" y="1628800"/>
            <a:ext cx="5832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Population</a:t>
            </a:r>
          </a:p>
          <a:p>
            <a:r>
              <a:rPr lang="en-US" dirty="0"/>
              <a:t>GDP (in MEX and in PPP</a:t>
            </a:r>
          </a:p>
          <a:p>
            <a:r>
              <a:rPr lang="en-US" dirty="0"/>
              <a:t>Value added by major sector: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Industry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Agriculture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services</a:t>
            </a:r>
          </a:p>
          <a:p>
            <a:endParaRPr lang="en-US" dirty="0"/>
          </a:p>
          <a:p>
            <a:r>
              <a:rPr lang="en-US" dirty="0"/>
              <a:t>Major sectors divided into sub-sectors (e.g., industrial branches like Iron and Steel, Chemicals, Mineral Products etc.) </a:t>
            </a:r>
          </a:p>
          <a:p>
            <a:endParaRPr lang="en-US" dirty="0"/>
          </a:p>
          <a:p>
            <a:r>
              <a:rPr lang="en-US" dirty="0"/>
              <a:t>All macro values in constant prices (currently €</a:t>
            </a:r>
            <a:r>
              <a:rPr lang="en-US" sz="1200" dirty="0"/>
              <a:t>2005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1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003399"/>
                </a:solidFill>
              </a:rPr>
              <a:t>Aggregation of energy- related sources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976313" y="2179638"/>
            <a:ext cx="3556000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har char="•"/>
              <a:defRPr sz="2000" b="1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sz="1800" b="0" u="sng" dirty="0">
                <a:solidFill>
                  <a:schemeClr val="tx1"/>
                </a:solidFill>
                <a:latin typeface="+mn-lt"/>
              </a:rPr>
              <a:t>Fuel categories</a:t>
            </a: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Coal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Oil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Gas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Biomass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Renewables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Nuclear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Electricity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Heat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Different types and grades included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4737100" y="2163763"/>
            <a:ext cx="365760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har char="•"/>
              <a:defRPr sz="2000" b="1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sz="1800" b="0" u="sng" dirty="0">
                <a:solidFill>
                  <a:schemeClr val="tx1"/>
                </a:solidFill>
                <a:latin typeface="+mn-lt"/>
              </a:rPr>
              <a:t>Primary sectors</a:t>
            </a: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Power plants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Other energy production and conversion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Industry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Domestic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Transport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Non-energy use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Further divided into secondary sectors</a:t>
            </a:r>
          </a:p>
        </p:txBody>
      </p:sp>
    </p:spTree>
    <p:extLst>
      <p:ext uri="{BB962C8B-B14F-4D97-AF65-F5344CB8AC3E}">
        <p14:creationId xmlns:p14="http://schemas.microsoft.com/office/powerpoint/2010/main" val="321112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003399"/>
                </a:solidFill>
              </a:rPr>
              <a:t>Aggregation of transport sources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7600" y="1782763"/>
            <a:ext cx="7148513" cy="4946650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z="1800"/>
              <a:t>Road transport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Cars, light-duty trucks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Heavy-duty trucks, buses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Motorcycles and mopeds (2-stroke, 4-stroke)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z="1800"/>
              <a:t>Non-road mobile sources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Rail, Air, Inland waterways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National sea traffic and national fishing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Mobile machines – construction and industry, agriculture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z="1800"/>
              <a:t>Other (households, gardening, forestry, military)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z="1800"/>
              <a:t>For each source vehicle numbers and fuel consumption assessed. For road transport – also vehicle-kilometers</a:t>
            </a:r>
          </a:p>
        </p:txBody>
      </p:sp>
    </p:spTree>
    <p:extLst>
      <p:ext uri="{BB962C8B-B14F-4D97-AF65-F5344CB8AC3E}">
        <p14:creationId xmlns:p14="http://schemas.microsoft.com/office/powerpoint/2010/main" val="31148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003399"/>
                </a:solidFill>
              </a:rPr>
              <a:t>Aggregation of process sources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87388" y="2303463"/>
            <a:ext cx="3889375" cy="300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har char="•"/>
              <a:defRPr sz="2000" b="1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sz="1800" b="0" u="sng" dirty="0">
                <a:solidFill>
                  <a:schemeClr val="tx1"/>
                </a:solidFill>
                <a:latin typeface="+mn-lt"/>
              </a:rPr>
              <a:t>Production of raw materials: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Steel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Aluminum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Other metals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Cement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Glass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Oil refining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Fertilizers…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6763" y="2301875"/>
            <a:ext cx="3889375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har char="•"/>
              <a:defRPr sz="2000" b="1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sz="1800" b="0" u="sng" dirty="0">
                <a:solidFill>
                  <a:schemeClr val="tx1"/>
                </a:solidFill>
                <a:latin typeface="+mn-lt"/>
              </a:rPr>
              <a:t>Storage and handling of bulk products</a:t>
            </a: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Coal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Agricultural products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Metal ores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Fertilizers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Other…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sz="1800" b="0" u="sng" dirty="0">
                <a:solidFill>
                  <a:schemeClr val="tx1"/>
                </a:solidFill>
                <a:latin typeface="+mn-lt"/>
              </a:rPr>
              <a:t>Construction activities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sz="1800" b="0" u="sng" dirty="0">
                <a:solidFill>
                  <a:schemeClr val="tx1"/>
                </a:solidFill>
                <a:latin typeface="+mn-lt"/>
              </a:rPr>
              <a:t>Waste treatment and disposal</a:t>
            </a:r>
          </a:p>
        </p:txBody>
      </p:sp>
    </p:spTree>
    <p:extLst>
      <p:ext uri="{BB962C8B-B14F-4D97-AF65-F5344CB8AC3E}">
        <p14:creationId xmlns:p14="http://schemas.microsoft.com/office/powerpoint/2010/main" val="190537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b="1" dirty="0">
                <a:solidFill>
                  <a:srgbClr val="003399"/>
                </a:solidFill>
              </a:rPr>
              <a:t>Specific VOC processes/sources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6125" y="1760538"/>
            <a:ext cx="3889375" cy="4497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u="sng" dirty="0"/>
              <a:t>Solvent use: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/>
              <a:t>Dry cleaning and degreasing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/>
              <a:t>Decorative paints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/>
              <a:t>Industrial paint application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/>
              <a:t>Vehicle manufacturing and repair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/>
              <a:t>Printing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/>
              <a:t>Manufacture of paints, inks and glue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/>
              <a:t>Preservation of wood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/>
              <a:t>Chemical industry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 err="1"/>
              <a:t>Tyre</a:t>
            </a:r>
            <a:r>
              <a:rPr lang="en-US" altLang="en-US" sz="1800" b="0" dirty="0"/>
              <a:t> production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/>
              <a:t>Pharmaceutical industry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0" dirty="0"/>
              <a:t>Domestic use of solvents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b="0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7100" y="1758950"/>
            <a:ext cx="3879850" cy="4946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u="sng"/>
              <a:t>Oil production and use:</a:t>
            </a:r>
          </a:p>
          <a:p>
            <a:pPr eaLnBrk="1" hangingPunct="1"/>
            <a:r>
              <a:rPr lang="en-US" altLang="en-US" sz="1800" b="0"/>
              <a:t>Off- and on- shore exploration</a:t>
            </a:r>
          </a:p>
          <a:p>
            <a:pPr eaLnBrk="1" hangingPunct="1"/>
            <a:r>
              <a:rPr lang="en-US" altLang="en-US" sz="1800" b="0"/>
              <a:t>Refineries</a:t>
            </a:r>
          </a:p>
          <a:p>
            <a:pPr eaLnBrk="1" hangingPunct="1"/>
            <a:r>
              <a:rPr lang="en-US" altLang="en-US" sz="1800" b="0"/>
              <a:t>Storage of crude and products</a:t>
            </a:r>
          </a:p>
          <a:p>
            <a:pPr eaLnBrk="1" hangingPunct="1"/>
            <a:r>
              <a:rPr lang="en-US" altLang="en-US" sz="1800" b="0"/>
              <a:t>Distribution of products </a:t>
            </a:r>
            <a:br>
              <a:rPr lang="en-US" altLang="en-US" sz="1800" b="0"/>
            </a:br>
            <a:r>
              <a:rPr lang="en-US" altLang="en-US" sz="1800" b="0" i="1"/>
              <a:t>(e.g., gasoline stations)</a:t>
            </a:r>
            <a:endParaRPr lang="en-US" altLang="en-US" sz="1800" b="0"/>
          </a:p>
          <a:p>
            <a:pPr eaLnBrk="1" hangingPunct="1"/>
            <a:endParaRPr lang="en-US" altLang="en-US" sz="1800" b="0"/>
          </a:p>
          <a:p>
            <a:pPr eaLnBrk="1" hangingPunct="1">
              <a:buFontTx/>
              <a:buNone/>
            </a:pPr>
            <a:r>
              <a:rPr lang="en-US" altLang="en-US" sz="1800" u="sng"/>
              <a:t>Mobile:</a:t>
            </a:r>
          </a:p>
          <a:p>
            <a:pPr eaLnBrk="1" hangingPunct="1"/>
            <a:r>
              <a:rPr lang="en-US" altLang="en-US" sz="1800" b="0"/>
              <a:t>Evaporative emissions from gasoline engines</a:t>
            </a:r>
          </a:p>
          <a:p>
            <a:pPr eaLnBrk="1" hangingPunct="1"/>
            <a:r>
              <a:rPr lang="en-US" altLang="en-US" sz="1800" b="0"/>
              <a:t>Two-stroke vehicles</a:t>
            </a:r>
            <a:endParaRPr lang="en-US" altLang="en-US" sz="1800" b="0" i="1"/>
          </a:p>
        </p:txBody>
      </p:sp>
    </p:spTree>
    <p:extLst>
      <p:ext uri="{BB962C8B-B14F-4D97-AF65-F5344CB8AC3E}">
        <p14:creationId xmlns:p14="http://schemas.microsoft.com/office/powerpoint/2010/main" val="69754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003399"/>
                </a:solidFill>
              </a:rPr>
              <a:t>Emission categories – agriculture and other NH</a:t>
            </a:r>
            <a:r>
              <a:rPr lang="en-US" altLang="en-US" sz="1800" b="1" dirty="0">
                <a:solidFill>
                  <a:srgbClr val="003399"/>
                </a:solidFill>
              </a:rPr>
              <a:t>3</a:t>
            </a:r>
            <a:r>
              <a:rPr lang="en-US" altLang="en-US" sz="2800" b="1" dirty="0">
                <a:solidFill>
                  <a:srgbClr val="003399"/>
                </a:solidFill>
              </a:rPr>
              <a:t> sources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2057400"/>
            <a:ext cx="3886200" cy="464185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1800" dirty="0"/>
              <a:t>Dairy cows </a:t>
            </a:r>
            <a:br>
              <a:rPr lang="en-US" altLang="en-US" sz="1800" dirty="0"/>
            </a:br>
            <a:r>
              <a:rPr lang="en-US" altLang="en-US" sz="1800" b="0" i="1" dirty="0"/>
              <a:t>(liquid and solid waste systems)</a:t>
            </a:r>
            <a:endParaRPr lang="en-US" altLang="en-US" sz="1800" dirty="0"/>
          </a:p>
          <a:p>
            <a:pPr eaLnBrk="1" hangingPunct="1">
              <a:spcBef>
                <a:spcPts val="600"/>
              </a:spcBef>
            </a:pPr>
            <a:r>
              <a:rPr lang="en-US" altLang="en-US" sz="1800" dirty="0"/>
              <a:t>Other cattle </a:t>
            </a:r>
            <a:br>
              <a:rPr lang="en-US" altLang="en-US" sz="1800" dirty="0"/>
            </a:br>
            <a:r>
              <a:rPr lang="en-US" altLang="en-US" sz="1800" b="0" i="1" dirty="0"/>
              <a:t>(liquid and solid waste systems)</a:t>
            </a:r>
            <a:endParaRPr lang="en-US" altLang="en-US" sz="1800" dirty="0"/>
          </a:p>
          <a:p>
            <a:pPr eaLnBrk="1" hangingPunct="1">
              <a:spcBef>
                <a:spcPts val="600"/>
              </a:spcBef>
            </a:pPr>
            <a:r>
              <a:rPr lang="en-US" altLang="en-US" sz="1800" dirty="0"/>
              <a:t>Pigs </a:t>
            </a:r>
            <a:br>
              <a:rPr lang="en-US" altLang="en-US" sz="1800" dirty="0"/>
            </a:br>
            <a:r>
              <a:rPr lang="en-US" altLang="en-US" sz="1800" b="0" i="1" dirty="0"/>
              <a:t>(liquid and solid waste systems)</a:t>
            </a:r>
            <a:endParaRPr lang="en-US" altLang="en-US" sz="1800" dirty="0"/>
          </a:p>
          <a:p>
            <a:pPr eaLnBrk="1" hangingPunct="1">
              <a:spcBef>
                <a:spcPts val="600"/>
              </a:spcBef>
            </a:pPr>
            <a:r>
              <a:rPr lang="en-US" altLang="en-US" sz="1800" dirty="0"/>
              <a:t>Laying hens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1800" dirty="0"/>
              <a:t>Other poultry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1800" dirty="0"/>
              <a:t>Sheep and goats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1800" dirty="0"/>
              <a:t>Fur animals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1800" dirty="0"/>
              <a:t>Horses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981575" y="2087563"/>
            <a:ext cx="3581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har char="•"/>
              <a:defRPr sz="2000" b="1">
                <a:solidFill>
                  <a:srgbClr val="0000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Char char="•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Buffalos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Camels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Fertilizer use </a:t>
            </a:r>
            <a:br>
              <a:rPr lang="en-US" altLang="en-US" sz="1800" b="0" dirty="0">
                <a:solidFill>
                  <a:schemeClr val="tx1"/>
                </a:solidFill>
                <a:latin typeface="+mn-lt"/>
              </a:rPr>
            </a:br>
            <a:r>
              <a:rPr lang="en-US" altLang="en-US" sz="1800" b="0" i="1" dirty="0">
                <a:solidFill>
                  <a:schemeClr val="tx1"/>
                </a:solidFill>
                <a:latin typeface="+mn-lt"/>
              </a:rPr>
              <a:t>(Urea, Other N-fertilizers)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Fertilizer production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Waste treatment and disposal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Residential combustion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Industrial combustion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Transport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en-US" sz="1800" b="0" dirty="0">
                <a:solidFill>
                  <a:schemeClr val="tx1"/>
                </a:solidFill>
                <a:latin typeface="+mn-lt"/>
              </a:rPr>
              <a:t>Other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88643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911350"/>
            <a:ext cx="7772400" cy="3536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b="0" dirty="0"/>
              <a:t>Use of low sulfur coal			0.6%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0" dirty="0"/>
              <a:t>Use of low sulfur heavy fuel oil		0.6% S 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0" dirty="0"/>
              <a:t>Use of low sulfur diesel (3 stages)	0.2 - 0.001%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0" dirty="0"/>
              <a:t>Use of low sulfur gasoline		0.001%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0" dirty="0"/>
              <a:t>In- furnace control 			60%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0" dirty="0"/>
              <a:t>Flue gas desulfurization		85 - 95%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0" dirty="0"/>
              <a:t>Advanced flue gas desulfurization	98%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b="0" dirty="0"/>
              <a:t>Process emissions controls (3 stages)	50 – 80 %</a:t>
            </a:r>
            <a:r>
              <a:rPr lang="en-US" altLang="en-US" sz="1800" dirty="0"/>
              <a:t>		</a:t>
            </a:r>
            <a:endParaRPr lang="en-GB" altLang="en-US" sz="1800" dirty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704850" y="398463"/>
            <a:ext cx="7772400" cy="738187"/>
          </a:xfrm>
          <a:noFill/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003399"/>
                </a:solidFill>
              </a:rPr>
              <a:t>Main emission control options for SO</a:t>
            </a:r>
            <a:r>
              <a:rPr lang="en-US" altLang="en-US" sz="2000" b="1" dirty="0">
                <a:solidFill>
                  <a:srgbClr val="003399"/>
                </a:solidFill>
              </a:rPr>
              <a:t>2</a:t>
            </a:r>
            <a:r>
              <a:rPr lang="en-US" altLang="en-US" sz="2800" b="1" dirty="0">
                <a:solidFill>
                  <a:srgbClr val="003399"/>
                </a:solidFill>
              </a:rPr>
              <a:t> </a:t>
            </a:r>
            <a:br>
              <a:rPr lang="en-US" altLang="en-US" sz="2800" b="1" dirty="0">
                <a:solidFill>
                  <a:srgbClr val="003399"/>
                </a:solidFill>
              </a:rPr>
            </a:br>
            <a:r>
              <a:rPr lang="en-US" altLang="en-US" sz="2800" b="1" dirty="0">
                <a:solidFill>
                  <a:srgbClr val="003399"/>
                </a:solidFill>
              </a:rPr>
              <a:t> </a:t>
            </a:r>
            <a:r>
              <a:rPr lang="en-US" altLang="en-US" sz="2000" b="1" dirty="0">
                <a:solidFill>
                  <a:srgbClr val="003399"/>
                </a:solidFill>
              </a:rPr>
              <a:t>180 options considered in RAINS</a:t>
            </a:r>
            <a:endParaRPr lang="en-GB" altLang="en-US" sz="20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48152"/>
      </p:ext>
    </p:extLst>
  </p:cSld>
  <p:clrMapOvr>
    <a:masterClrMapping/>
  </p:clrMapOvr>
</p:sld>
</file>

<file path=ppt/theme/theme1.xml><?xml version="1.0" encoding="utf-8"?>
<a:theme xmlns:a="http://schemas.openxmlformats.org/drawingml/2006/main" name="1_iiasa-pptx-template-dark-&amp;-light">
  <a:themeElements>
    <a:clrScheme name="iiasa-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IR2017.potx" id="{303FAA56-D262-444A-BFE3-CAE3DEF48B34}" vid="{EE5A37C1-1ACC-4CB5-9A2A-EB47426CADA4}"/>
    </a:ext>
  </a:extLst>
</a:theme>
</file>

<file path=ppt/theme/theme10.xml><?xml version="1.0" encoding="utf-8"?>
<a:theme xmlns:a="http://schemas.openxmlformats.org/drawingml/2006/main" name="iiasa-light-version">
  <a:themeElements>
    <a:clrScheme name="iiasa-version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4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IR2017.potx" id="{303FAA56-D262-444A-BFE3-CAE3DEF48B34}" vid="{9D773A09-22AD-477C-929E-3440F9468E76}"/>
    </a:ext>
  </a:extLst>
</a:theme>
</file>

<file path=ppt/theme/theme11.xml><?xml version="1.0" encoding="utf-8"?>
<a:theme xmlns:a="http://schemas.openxmlformats.org/drawingml/2006/main" name="7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9F0562F7-C75C-46CE-B25B-309143BE1401}"/>
    </a:ext>
  </a:extLst>
</a:theme>
</file>

<file path=ppt/theme/theme12.xml><?xml version="1.0" encoding="utf-8"?>
<a:theme xmlns:a="http://schemas.openxmlformats.org/drawingml/2006/main" name="8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2556BCA9-0ACA-442D-A5C4-F886E869EC67}"/>
    </a:ext>
  </a:extLst>
</a:theme>
</file>

<file path=ppt/theme/theme13.xml><?xml version="1.0" encoding="utf-8"?>
<a:theme xmlns:a="http://schemas.openxmlformats.org/drawingml/2006/main" name="9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5C9D1E0C-0663-4CD1-901A-3F01920039B7}"/>
    </a:ext>
  </a:extLst>
</a:theme>
</file>

<file path=ppt/theme/theme14.xml><?xml version="1.0" encoding="utf-8"?>
<a:theme xmlns:a="http://schemas.openxmlformats.org/drawingml/2006/main" name="IIASA-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0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9_IIASA-MAG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ASA-MAG2016" id="{C131C6B9-FF05-4E93-B5AD-4388411A4382}" vid="{A1A6DF9D-FD5F-41E3-A632-A50B6E3702CE}"/>
    </a:ext>
  </a:extLst>
</a:theme>
</file>

<file path=ppt/theme/theme18.xml><?xml version="1.0" encoding="utf-8"?>
<a:theme xmlns:a="http://schemas.openxmlformats.org/drawingml/2006/main" name="1_iiasa-light-version">
  <a:themeElements>
    <a:clrScheme name="iiasa-version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4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1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d">
  <a:themeElements>
    <a:clrScheme name="ap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p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p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IR2017.potx" id="{303FAA56-D262-444A-BFE3-CAE3DEF48B34}" vid="{D4969CF0-CDFF-4AFB-B6F7-9ADF72DF70F4}"/>
    </a:ext>
  </a:extLst>
</a:theme>
</file>

<file path=ppt/theme/theme20.xml><?xml version="1.0" encoding="utf-8"?>
<a:theme xmlns:a="http://schemas.openxmlformats.org/drawingml/2006/main" name="2_iiasa-light-version">
  <a:themeElements>
    <a:clrScheme name="iiasa-version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4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945C7811-FE35-442F-AC0B-542B5C713931}"/>
    </a:ext>
  </a:extLst>
</a:theme>
</file>

<file path=ppt/theme/theme4.xml><?xml version="1.0" encoding="utf-8"?>
<a:theme xmlns:a="http://schemas.openxmlformats.org/drawingml/2006/main" name="1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133638B5-BC28-497D-922D-29481BC18DDC}"/>
    </a:ext>
  </a:extLst>
</a:theme>
</file>

<file path=ppt/theme/theme5.xml><?xml version="1.0" encoding="utf-8"?>
<a:theme xmlns:a="http://schemas.openxmlformats.org/drawingml/2006/main" name="2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1914074C-7076-4C85-922D-3865F6A7B164}"/>
    </a:ext>
  </a:extLst>
</a:theme>
</file>

<file path=ppt/theme/theme6.xml><?xml version="1.0" encoding="utf-8"?>
<a:theme xmlns:a="http://schemas.openxmlformats.org/drawingml/2006/main" name="3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8FC85704-9DCA-4490-9711-B70E04552B47}"/>
    </a:ext>
  </a:extLst>
</a:theme>
</file>

<file path=ppt/theme/theme7.xml><?xml version="1.0" encoding="utf-8"?>
<a:theme xmlns:a="http://schemas.openxmlformats.org/drawingml/2006/main" name="4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2BDACB7B-35A1-420D-A466-0F3CE1869B07}"/>
    </a:ext>
  </a:extLst>
</a:theme>
</file>

<file path=ppt/theme/theme8.xml><?xml version="1.0" encoding="utf-8"?>
<a:theme xmlns:a="http://schemas.openxmlformats.org/drawingml/2006/main" name="5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656E62B6-BF1C-49BE-9CCA-CF842D9430BD}"/>
    </a:ext>
  </a:extLst>
</a:theme>
</file>

<file path=ppt/theme/theme9.xml><?xml version="1.0" encoding="utf-8"?>
<a:theme xmlns:a="http://schemas.openxmlformats.org/drawingml/2006/main" name="6_MAG-2013-IIASA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2017.potx" id="{303FAA56-D262-444A-BFE3-CAE3DEF48B34}" vid="{6F460BFC-FAC9-400F-9ED0-308C7C5798C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AIR2017</Template>
  <TotalTime>122</TotalTime>
  <Words>751</Words>
  <Application>Microsoft Office PowerPoint</Application>
  <PresentationFormat>On-screen Show (4:3)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13</vt:i4>
      </vt:variant>
    </vt:vector>
  </HeadingPairs>
  <TitlesOfParts>
    <vt:vector size="39" baseType="lpstr">
      <vt:lpstr>Arial</vt:lpstr>
      <vt:lpstr>Arial Narrow</vt:lpstr>
      <vt:lpstr>Calibri</vt:lpstr>
      <vt:lpstr>Tahoma</vt:lpstr>
      <vt:lpstr>TH SarabunPSK</vt:lpstr>
      <vt:lpstr>Verdana</vt:lpstr>
      <vt:lpstr>1_iiasa-pptx-template-dark-&amp;-light</vt:lpstr>
      <vt:lpstr>apd</vt:lpstr>
      <vt:lpstr>MAG-2013-IIASAsmall</vt:lpstr>
      <vt:lpstr>1_MAG-2013-IIASAsmall</vt:lpstr>
      <vt:lpstr>2_MAG-2013-IIASAsmall</vt:lpstr>
      <vt:lpstr>3_MAG-2013-IIASAsmall</vt:lpstr>
      <vt:lpstr>4_MAG-2013-IIASAsmall</vt:lpstr>
      <vt:lpstr>5_MAG-2013-IIASAsmall</vt:lpstr>
      <vt:lpstr>6_MAG-2013-IIASAsmall</vt:lpstr>
      <vt:lpstr>iiasa-light-version</vt:lpstr>
      <vt:lpstr>7_MAG-2013-IIASAsmall</vt:lpstr>
      <vt:lpstr>8_MAG-2013-IIASAsmall</vt:lpstr>
      <vt:lpstr>9_MAG-2013-IIASAsmall</vt:lpstr>
      <vt:lpstr>IIASA-light</vt:lpstr>
      <vt:lpstr>10_MAG-2013-IIASAsmall</vt:lpstr>
      <vt:lpstr>Office Theme</vt:lpstr>
      <vt:lpstr>9_IIASA-MAG2016</vt:lpstr>
      <vt:lpstr>1_iiasa-light-version</vt:lpstr>
      <vt:lpstr>11_MAG-2013-IIASAsmall</vt:lpstr>
      <vt:lpstr>2_iiasa-light-version</vt:lpstr>
      <vt:lpstr>Activities, sectors and control technologies in GAINS </vt:lpstr>
      <vt:lpstr>Criteria for aggregation of emission sources</vt:lpstr>
      <vt:lpstr>Macroeconomic parameters</vt:lpstr>
      <vt:lpstr>Aggregation of energy- related sources</vt:lpstr>
      <vt:lpstr>Aggregation of transport sources</vt:lpstr>
      <vt:lpstr>Aggregation of process sources</vt:lpstr>
      <vt:lpstr>Specific VOC processes/sources</vt:lpstr>
      <vt:lpstr>Emission categories – agriculture and other NH3 sources</vt:lpstr>
      <vt:lpstr>Main emission control options for SO2   180 options considered in RAINS</vt:lpstr>
      <vt:lpstr>Main emission control options for NOx   400 options considered in RAINS</vt:lpstr>
      <vt:lpstr>Main emission control options for PM   850 options considered in GAINS</vt:lpstr>
      <vt:lpstr>Major abatement measures for VOC  500 options considered in GAINS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minutes</dc:title>
  <dc:creator>AMANN Markus</dc:creator>
  <cp:lastModifiedBy>COFALA Janusz</cp:lastModifiedBy>
  <cp:revision>55</cp:revision>
  <dcterms:created xsi:type="dcterms:W3CDTF">2017-06-06T06:16:30Z</dcterms:created>
  <dcterms:modified xsi:type="dcterms:W3CDTF">2020-10-12T07:22:09Z</dcterms:modified>
</cp:coreProperties>
</file>